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3"/>
  </p:notesMasterIdLst>
  <p:sldIdLst>
    <p:sldId id="256" r:id="rId2"/>
    <p:sldId id="257" r:id="rId3"/>
    <p:sldId id="259" r:id="rId4"/>
    <p:sldId id="2145706174" r:id="rId5"/>
    <p:sldId id="272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58" r:id="rId19"/>
    <p:sldId id="2145706173" r:id="rId20"/>
    <p:sldId id="2145706175" r:id="rId21"/>
    <p:sldId id="2145706172" r:id="rId22"/>
    <p:sldId id="2145706184" r:id="rId23"/>
    <p:sldId id="2145706180" r:id="rId24"/>
    <p:sldId id="2145706181" r:id="rId25"/>
    <p:sldId id="2145706182" r:id="rId26"/>
    <p:sldId id="2145706177" r:id="rId27"/>
    <p:sldId id="2145706179" r:id="rId28"/>
    <p:sldId id="2145706178" r:id="rId29"/>
    <p:sldId id="2145706185" r:id="rId30"/>
    <p:sldId id="2145706186" r:id="rId31"/>
    <p:sldId id="2145706176" r:id="rId32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156"/>
    <p:restoredTop sz="94665"/>
  </p:normalViewPr>
  <p:slideViewPr>
    <p:cSldViewPr snapToGrid="0" snapToObjects="1">
      <p:cViewPr varScale="1">
        <p:scale>
          <a:sx n="147" d="100"/>
          <a:sy n="147" d="100"/>
        </p:scale>
        <p:origin x="55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5658BC-385B-9A4F-84E2-698BAAA72475}" type="datetimeFigureOut">
              <a:rPr lang="ru-RU" smtClean="0"/>
              <a:t>07.09.2021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83D5F1-3E4A-084B-AAC2-BA7C40C750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852056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dirty="0"/>
              <a:t>Let me start from products with</a:t>
            </a:r>
            <a:r>
              <a:rPr lang="ru-RU" dirty="0"/>
              <a:t> </a:t>
            </a:r>
            <a:r>
              <a:rPr lang="en-US" dirty="0"/>
              <a:t>speech recognition</a:t>
            </a:r>
            <a:r>
              <a:rPr lang="en" dirty="0"/>
              <a:t> in </a:t>
            </a:r>
            <a:r>
              <a:rPr lang="en" dirty="0" err="1"/>
              <a:t>Sber</a:t>
            </a:r>
            <a:r>
              <a:rPr lang="en" dirty="0"/>
              <a:t>.</a:t>
            </a:r>
          </a:p>
          <a:p>
            <a:endParaRPr lang="en" dirty="0"/>
          </a:p>
          <a:p>
            <a:r>
              <a:rPr lang="en" dirty="0" err="1"/>
              <a:t>Sber</a:t>
            </a:r>
            <a:r>
              <a:rPr lang="en" dirty="0"/>
              <a:t> is a digital ecosystem with Sberbank as a center of the ecosystem. It is the biggest bank in</a:t>
            </a:r>
            <a:r>
              <a:rPr lang="ru-RU" dirty="0"/>
              <a:t> </a:t>
            </a:r>
            <a:r>
              <a:rPr lang="en-US" dirty="0"/>
              <a:t>Russia and</a:t>
            </a:r>
            <a:r>
              <a:rPr lang="en" dirty="0"/>
              <a:t> eastern Europe. </a:t>
            </a:r>
            <a:r>
              <a:rPr lang="en" dirty="0" err="1"/>
              <a:t>Sber</a:t>
            </a:r>
            <a:r>
              <a:rPr lang="en" dirty="0"/>
              <a:t> ecosystem has more than 100 million customers. </a:t>
            </a:r>
            <a:r>
              <a:rPr lang="en" dirty="0" err="1"/>
              <a:t>SberDevices</a:t>
            </a:r>
            <a:r>
              <a:rPr lang="en" dirty="0"/>
              <a:t> is a part of it. We make smart devices, develop computer vision and biometric technologies. </a:t>
            </a:r>
          </a:p>
          <a:p>
            <a:r>
              <a:rPr lang="en" dirty="0"/>
              <a:t>Of source, we develop speech recognition and synthesis technologies. They are used for many products. Some of them you can see on the slide, for instance:</a:t>
            </a:r>
          </a:p>
          <a:p>
            <a:r>
              <a:rPr lang="en" dirty="0"/>
              <a:t>•	Speech recognition for call-center</a:t>
            </a:r>
          </a:p>
          <a:p>
            <a:r>
              <a:rPr lang="en" dirty="0"/>
              <a:t>•	Duplex technology </a:t>
            </a:r>
          </a:p>
          <a:p>
            <a:r>
              <a:rPr lang="en" dirty="0"/>
              <a:t>•	Smart Home</a:t>
            </a:r>
          </a:p>
          <a:p>
            <a:r>
              <a:rPr lang="en" dirty="0"/>
              <a:t>And so on</a:t>
            </a:r>
          </a:p>
          <a:p>
            <a:r>
              <a:rPr lang="en" dirty="0"/>
              <a:t>All these products need a good speech recognition system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7C8159-144E-5E43-8D23-9ED61EC6E426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930746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031D2BC-0CAF-C146-887F-B4405B6751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3C06952-E9D2-FE4F-A21E-8D9F2DBD79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90A9E9E-8FD5-6448-B3A8-CAEBAEDB7D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841B4-6C9D-7A42-ABCF-44BDF84DE7A4}" type="datetimeFigureOut">
              <a:rPr lang="ru-RU" smtClean="0"/>
              <a:t>07.09.2021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098A5DF-B687-604F-9E0D-E1957335AC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8EC3ACF-818F-0F4D-B64B-E6543313C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4E563-F8E8-464B-B3BF-FDC6711667B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593025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E1496A-1CAC-DF4D-8B81-4144803710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25DA4B44-C878-F84C-8FC5-BB7EA52018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AADAE20-87AC-5147-87C5-65D6CCEEC3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841B4-6C9D-7A42-ABCF-44BDF84DE7A4}" type="datetimeFigureOut">
              <a:rPr lang="ru-RU" smtClean="0"/>
              <a:t>07.09.2021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5820F90-B19A-BE41-99A2-AED9A7433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FCA4C78-3EE1-9749-98C0-278B3C43C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4E563-F8E8-464B-B3BF-FDC6711667B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12128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314683A4-39C5-E44C-8B40-4DF1FFE2DF2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6F953B0B-890D-8A48-A641-A708FB7FC0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555C65F-1AB0-F842-B245-5842B99105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841B4-6C9D-7A42-ABCF-44BDF84DE7A4}" type="datetimeFigureOut">
              <a:rPr lang="ru-RU" smtClean="0"/>
              <a:t>07.09.2021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207C419-75A5-B446-892E-0552493841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6F812CE-6751-2E4D-B4D1-815E9A889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4E563-F8E8-464B-B3BF-FDC6711667B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869119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ck—Акцидентный верхний 48 + 18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Текст 12">
            <a:extLst>
              <a:ext uri="{FF2B5EF4-FFF2-40B4-BE49-F238E27FC236}">
                <a16:creationId xmlns:a16="http://schemas.microsoft.com/office/drawing/2014/main" id="{7559717B-A507-8949-9B0C-9E1382C57E2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9382" y="370855"/>
            <a:ext cx="10450868" cy="61022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="0" i="0">
                <a:solidFill>
                  <a:schemeClr val="accent5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ru-RU" dirty="0"/>
              <a:t>Заголовок слайда — 24</a:t>
            </a:r>
            <a:r>
              <a:rPr lang="en-US" dirty="0" err="1"/>
              <a:t>pt</a:t>
            </a:r>
            <a:endParaRPr lang="ru-RU" dirty="0"/>
          </a:p>
        </p:txBody>
      </p:sp>
      <p:pic>
        <p:nvPicPr>
          <p:cNvPr id="6" name="Рисунок 8">
            <a:extLst>
              <a:ext uri="{FF2B5EF4-FFF2-40B4-BE49-F238E27FC236}">
                <a16:creationId xmlns:a16="http://schemas.microsoft.com/office/drawing/2014/main" id="{1ADDE00A-30AB-364C-B75C-13E28A4BFFB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duotone>
              <a:prstClr val="black"/>
              <a:schemeClr val="tx2">
                <a:tint val="45000"/>
                <a:satMod val="400000"/>
              </a:schemeClr>
            </a:duotone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39066" y="4532884"/>
            <a:ext cx="528066" cy="1994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5369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618">
          <p15:clr>
            <a:srgbClr val="FBAE40"/>
          </p15:clr>
        </p15:guide>
        <p15:guide id="3" pos="325">
          <p15:clr>
            <a:srgbClr val="FBAE40"/>
          </p15:clr>
        </p15:guide>
        <p15:guide id="4" orient="horz" pos="323">
          <p15:clr>
            <a:srgbClr val="FBAE40"/>
          </p15:clr>
        </p15:guide>
        <p15:guide id="5" pos="7355">
          <p15:clr>
            <a:srgbClr val="FBAE40"/>
          </p15:clr>
        </p15:guide>
        <p15:guide id="6" orient="horz" pos="3997">
          <p15:clr>
            <a:srgbClr val="FBAE40"/>
          </p15:clr>
        </p15:guide>
        <p15:guide id="7" orient="horz" pos="709">
          <p15:clr>
            <a:srgbClr val="FBAE40"/>
          </p15:clr>
        </p15:guide>
        <p15:guide id="8" orient="horz" pos="992">
          <p15:clr>
            <a:srgbClr val="FBAE40"/>
          </p15:clr>
        </p15:guide>
        <p15:guide id="9" orient="horz" pos="1454">
          <p15:clr>
            <a:srgbClr val="FBAE40"/>
          </p15:clr>
        </p15:guide>
        <p15:guide id="10" orient="horz" pos="1079">
          <p15:clr>
            <a:srgbClr val="FBAE40"/>
          </p15:clr>
        </p15:guide>
        <p15:guide id="11" orient="horz" pos="1366">
          <p15:clr>
            <a:srgbClr val="FBAE40"/>
          </p15:clr>
        </p15:guide>
        <p15:guide id="12" orient="horz" pos="1742">
          <p15:clr>
            <a:srgbClr val="FBAE40"/>
          </p15:clr>
        </p15:guide>
        <p15:guide id="13" orient="horz" pos="1832">
          <p15:clr>
            <a:srgbClr val="FBAE40"/>
          </p15:clr>
        </p15:guide>
        <p15:guide id="14" orient="horz" pos="2120">
          <p15:clr>
            <a:srgbClr val="FBAE40"/>
          </p15:clr>
        </p15:guide>
        <p15:guide id="15" orient="horz" pos="2212">
          <p15:clr>
            <a:srgbClr val="FBAE40"/>
          </p15:clr>
        </p15:guide>
        <p15:guide id="16" orient="horz" pos="2499">
          <p15:clr>
            <a:srgbClr val="FBAE40"/>
          </p15:clr>
        </p15:guide>
        <p15:guide id="17" orient="horz" pos="2586">
          <p15:clr>
            <a:srgbClr val="FBAE40"/>
          </p15:clr>
        </p15:guide>
        <p15:guide id="18" orient="horz" pos="2874">
          <p15:clr>
            <a:srgbClr val="FBAE40"/>
          </p15:clr>
        </p15:guide>
        <p15:guide id="19" orient="horz" pos="2957">
          <p15:clr>
            <a:srgbClr val="FBAE40"/>
          </p15:clr>
        </p15:guide>
        <p15:guide id="20" orient="horz" pos="3249">
          <p15:clr>
            <a:srgbClr val="FBAE40"/>
          </p15:clr>
        </p15:guide>
        <p15:guide id="21" orient="horz" pos="3335">
          <p15:clr>
            <a:srgbClr val="FBAE40"/>
          </p15:clr>
        </p15:guide>
        <p15:guide id="22" orient="horz" pos="3620">
          <p15:clr>
            <a:srgbClr val="FBAE40"/>
          </p15:clr>
        </p15:guide>
        <p15:guide id="23" orient="horz" pos="3713">
          <p15:clr>
            <a:srgbClr val="FBAE40"/>
          </p15:clr>
        </p15:guide>
        <p15:guide id="24" pos="813">
          <p15:clr>
            <a:srgbClr val="FBAE40"/>
          </p15:clr>
        </p15:guide>
        <p15:guide id="25" pos="918">
          <p15:clr>
            <a:srgbClr val="FBAE40"/>
          </p15:clr>
        </p15:guide>
        <p15:guide id="26" pos="1413">
          <p15:clr>
            <a:srgbClr val="FBAE40"/>
          </p15:clr>
        </p15:guide>
        <p15:guide id="27" pos="1510">
          <p15:clr>
            <a:srgbClr val="FBAE40"/>
          </p15:clr>
        </p15:guide>
        <p15:guide id="28" pos="2004">
          <p15:clr>
            <a:srgbClr val="FBAE40"/>
          </p15:clr>
        </p15:guide>
        <p15:guide id="29" pos="2105">
          <p15:clr>
            <a:srgbClr val="FBAE40"/>
          </p15:clr>
        </p15:guide>
        <p15:guide id="30" pos="2598">
          <p15:clr>
            <a:srgbClr val="FBAE40"/>
          </p15:clr>
        </p15:guide>
        <p15:guide id="31" pos="2699">
          <p15:clr>
            <a:srgbClr val="FBAE40"/>
          </p15:clr>
        </p15:guide>
        <p15:guide id="32" pos="3193">
          <p15:clr>
            <a:srgbClr val="FBAE40"/>
          </p15:clr>
        </p15:guide>
        <p15:guide id="33" pos="3294">
          <p15:clr>
            <a:srgbClr val="FBAE40"/>
          </p15:clr>
        </p15:guide>
        <p15:guide id="34" pos="3787">
          <p15:clr>
            <a:srgbClr val="FBAE40"/>
          </p15:clr>
        </p15:guide>
        <p15:guide id="35" pos="3888">
          <p15:clr>
            <a:srgbClr val="FBAE40"/>
          </p15:clr>
        </p15:guide>
        <p15:guide id="36" pos="4482">
          <p15:clr>
            <a:srgbClr val="FBAE40"/>
          </p15:clr>
        </p15:guide>
        <p15:guide id="37" pos="4381">
          <p15:clr>
            <a:srgbClr val="FBAE40"/>
          </p15:clr>
        </p15:guide>
        <p15:guide id="38" pos="4973">
          <p15:clr>
            <a:srgbClr val="FBAE40"/>
          </p15:clr>
        </p15:guide>
        <p15:guide id="39" pos="5074">
          <p15:clr>
            <a:srgbClr val="FBAE40"/>
          </p15:clr>
        </p15:guide>
        <p15:guide id="40" pos="5573">
          <p15:clr>
            <a:srgbClr val="FBAE40"/>
          </p15:clr>
        </p15:guide>
        <p15:guide id="41" pos="5671">
          <p15:clr>
            <a:srgbClr val="FBAE40"/>
          </p15:clr>
        </p15:guide>
        <p15:guide id="42" pos="6161">
          <p15:clr>
            <a:srgbClr val="FBAE40"/>
          </p15:clr>
        </p15:guide>
        <p15:guide id="43" pos="6266">
          <p15:clr>
            <a:srgbClr val="FBAE40"/>
          </p15:clr>
        </p15:guide>
        <p15:guide id="44" pos="6759">
          <p15:clr>
            <a:srgbClr val="FBAE40"/>
          </p15:clr>
        </p15:guide>
        <p15:guide id="45" pos="686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848BA00-344C-BB4C-B85A-6ACC548B0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2937AC9-C4B4-954E-A02E-F298A05C94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3C3A42F-5667-C644-A343-D2AA6367ED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841B4-6C9D-7A42-ABCF-44BDF84DE7A4}" type="datetimeFigureOut">
              <a:rPr lang="ru-RU" smtClean="0"/>
              <a:t>07.09.2021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07CEC61-D590-3C45-8352-EB6976D517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B035F0C-A868-A74A-A5FE-65B74BBF5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4E563-F8E8-464B-B3BF-FDC6711667B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075544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FECBC61-A25C-D544-A0E3-B4A7EEF1F8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A0EE9B7-69BF-524D-8862-F702794CA2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1D0CAF5-9D6C-4B4D-84B9-3E03E8A04A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841B4-6C9D-7A42-ABCF-44BDF84DE7A4}" type="datetimeFigureOut">
              <a:rPr lang="ru-RU" smtClean="0"/>
              <a:t>07.09.2021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FA0E146-9B3F-4840-9F0D-6FDBB775AE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1C6E062-8AB4-8B43-90B0-78D1CC99E7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4E563-F8E8-464B-B3BF-FDC6711667B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198035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B5DFC0-2247-5045-A093-D180AB667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602F34F-1000-9A4A-A078-4676F29F2F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7741BCB1-122C-8247-92FB-2D3E5BE72C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838EBB5-8631-1242-8205-29CD96434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841B4-6C9D-7A42-ABCF-44BDF84DE7A4}" type="datetimeFigureOut">
              <a:rPr lang="ru-RU" smtClean="0"/>
              <a:t>07.09.2021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629621A-FAFE-5F48-AC70-2A1637EC0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F656C8B-0471-124E-8953-0849BB9B96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4E563-F8E8-464B-B3BF-FDC6711667B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625923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DADD3D2-2D6D-3E46-A659-F5198C5BB7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2FD4EFF-F33E-884D-9973-194FD040AE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FE17CBDE-3DDA-314C-8AEF-7783628F52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3D64642A-102A-6D4F-B6F0-7562ABD5AE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14EA56BC-8319-1647-AF33-D6CD95F0D7F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E860994C-40F3-0242-B411-C709D23000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841B4-6C9D-7A42-ABCF-44BDF84DE7A4}" type="datetimeFigureOut">
              <a:rPr lang="ru-RU" smtClean="0"/>
              <a:t>07.09.2021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EBFE0C6E-537C-DE45-955D-13BD20E542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858C4A93-68D6-F14D-B54C-E46338580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4E563-F8E8-464B-B3BF-FDC6711667B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715744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61A5EC9-2723-1742-979D-B3BF426DC5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4CDE3C08-80B9-4D48-A75E-685D76EA2E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841B4-6C9D-7A42-ABCF-44BDF84DE7A4}" type="datetimeFigureOut">
              <a:rPr lang="ru-RU" smtClean="0"/>
              <a:t>07.09.2021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8A279591-9C8A-494E-8772-6E0087DA79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939C1751-6BB4-6543-B677-9C56617D6C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4E563-F8E8-464B-B3BF-FDC6711667B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819472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D5BE7277-B8B0-E247-B6E0-D27709CC11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841B4-6C9D-7A42-ABCF-44BDF84DE7A4}" type="datetimeFigureOut">
              <a:rPr lang="ru-RU" smtClean="0"/>
              <a:t>07.09.2021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6F6A2AAF-7617-0E46-B09C-8EAAD0F142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FCF666C-113D-F748-9B8D-DD4227DDD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4E563-F8E8-464B-B3BF-FDC6711667B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159587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62E675A-6713-AB4B-9A7F-B30D1C153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A1B37D4-C3BF-AB4E-9E82-1CB53958B0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26AA0A7-EB10-3248-BC69-08BE40AAE6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F28ACF1-C40D-9C46-AB2D-9FA51613B6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841B4-6C9D-7A42-ABCF-44BDF84DE7A4}" type="datetimeFigureOut">
              <a:rPr lang="ru-RU" smtClean="0"/>
              <a:t>07.09.2021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D7757F9-000F-9744-85EC-B20A2603C5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569B49C-492C-684A-BEB0-3E308CAB6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4E563-F8E8-464B-B3BF-FDC6711667B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219896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1B8C5FA-B9F7-2A4E-97D1-D5673DF260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637DAE3E-4FCD-F24B-9075-7345B7672C8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B60622FC-2799-B741-B303-2019E79BD6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E2F40A9-EFA0-C64F-A683-506E704790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841B4-6C9D-7A42-ABCF-44BDF84DE7A4}" type="datetimeFigureOut">
              <a:rPr lang="ru-RU" smtClean="0"/>
              <a:t>07.09.2021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03F0CFB-EBFB-B342-B061-CA582C2CA9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B391DE4-31D8-5648-A3F3-10B954C241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4E563-F8E8-464B-B3BF-FDC6711667B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55942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919B54E-49C8-9E46-B49D-B9FE782897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3827CAA-8017-4742-BFC6-F2D6A9A25E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13969F6-A984-5F4A-AD6A-C71A76300D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8841B4-6C9D-7A42-ABCF-44BDF84DE7A4}" type="datetimeFigureOut">
              <a:rPr lang="ru-RU" smtClean="0"/>
              <a:t>07.09.2021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64836F6-1F51-F24F-BD1D-C388FC1B78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D785DEE-8A51-D44A-B30E-E3DC8CCA18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44E563-F8E8-464B-B3BF-FDC6711667B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695551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hse.ru/staff/nkarpov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jp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russiannlp.github.io/rugpt-demo/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://web.stanford.edu/class/cs224s/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7B1CD99-2D22-CC4A-B8A7-BC249F138DA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Курс «Речевые </a:t>
            </a:r>
            <a:r>
              <a:rPr lang="ru-RU" dirty="0" err="1"/>
              <a:t>техологии</a:t>
            </a:r>
            <a:r>
              <a:rPr lang="ru-RU" dirty="0"/>
              <a:t>»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46744F5F-4713-E74F-82C3-3216858C32C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Карпов Николай</a:t>
            </a:r>
          </a:p>
          <a:p>
            <a:r>
              <a:rPr lang="en-US" dirty="0" err="1"/>
              <a:t>SmartSpeech</a:t>
            </a:r>
            <a:r>
              <a:rPr lang="en-US" dirty="0"/>
              <a:t> </a:t>
            </a:r>
            <a:r>
              <a:rPr lang="en-US" dirty="0" err="1"/>
              <a:t>SberDevices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881531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6B585BE-DF77-A54A-9D3F-4DF0B4D28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Неделя 5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4D3761D-8E04-7B49-BE77-79FDE348CC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Постановка задачи распознавания речи, метрики качества, скрытые Марковская модель, алгоритм </a:t>
            </a:r>
            <a:r>
              <a:rPr lang="en" dirty="0"/>
              <a:t>Viterbi</a:t>
            </a:r>
            <a:r>
              <a:rPr lang="ru-RU" dirty="0"/>
              <a:t>, </a:t>
            </a:r>
            <a:r>
              <a:rPr lang="en-US" dirty="0"/>
              <a:t>HMM GMM</a:t>
            </a:r>
            <a:endParaRPr lang="ru-RU" dirty="0"/>
          </a:p>
          <a:p>
            <a:endParaRPr lang="en" dirty="0"/>
          </a:p>
          <a:p>
            <a:pPr marL="0" indent="0">
              <a:buNone/>
            </a:pPr>
            <a:r>
              <a:rPr lang="ru-RU" dirty="0"/>
              <a:t>Практикум 5. </a:t>
            </a:r>
            <a:r>
              <a:rPr lang="en" dirty="0"/>
              <a:t>HMM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945809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835F16-B929-B84E-ADF2-4946AA050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Неделя </a:t>
            </a:r>
            <a:r>
              <a:rPr lang="en-US" dirty="0"/>
              <a:t>6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C3B224B-245A-D344-BD73-1CE9D1D3A7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Постановка задачи поиска ключевого слова, акустические признаки</a:t>
            </a:r>
            <a:r>
              <a:rPr lang="en" dirty="0"/>
              <a:t>, </a:t>
            </a:r>
            <a:r>
              <a:rPr lang="ru-RU" dirty="0"/>
              <a:t>метрики качества, основные модели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Практикум 6. Реализация модели поиска ключевого слова </a:t>
            </a:r>
            <a:br>
              <a:rPr lang="en-US" dirty="0"/>
            </a:br>
            <a:r>
              <a:rPr lang="ru-RU" dirty="0"/>
              <a:t>(</a:t>
            </a:r>
            <a:r>
              <a:rPr lang="en" dirty="0" err="1"/>
              <a:t>Pytorch</a:t>
            </a:r>
            <a:r>
              <a:rPr lang="en-US" dirty="0"/>
              <a:t>)</a:t>
            </a:r>
            <a:endParaRPr lang="ru-RU" dirty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ДЗ 3 Обучить модель </a:t>
            </a:r>
            <a:r>
              <a:rPr lang="ru-RU" dirty="0" err="1"/>
              <a:t>споттера</a:t>
            </a:r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590112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8F0CE5-F416-5840-9FAF-F542C04FE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Неделя </a:t>
            </a:r>
            <a:r>
              <a:rPr lang="en-US" dirty="0"/>
              <a:t>7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0FF79BE-4A0F-2E49-B2AC-53EF57B89C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Акустические признаки для распознавания речи (</a:t>
            </a:r>
            <a:r>
              <a:rPr lang="en" dirty="0"/>
              <a:t>MFCC), </a:t>
            </a:r>
            <a:r>
              <a:rPr lang="ru-RU" dirty="0"/>
              <a:t>е</a:t>
            </a:r>
            <a:r>
              <a:rPr lang="en" dirty="0" err="1"/>
              <a:t>nd</a:t>
            </a:r>
            <a:r>
              <a:rPr lang="en" dirty="0"/>
              <a:t>-to-end </a:t>
            </a:r>
            <a:r>
              <a:rPr lang="ru-RU" dirty="0"/>
              <a:t>и гибридные модели, </a:t>
            </a:r>
            <a:r>
              <a:rPr lang="en" dirty="0"/>
              <a:t>loss </a:t>
            </a:r>
            <a:r>
              <a:rPr lang="ru-RU" dirty="0"/>
              <a:t>функции, основные </a:t>
            </a:r>
            <a:r>
              <a:rPr lang="en" dirty="0"/>
              <a:t>e2e </a:t>
            </a:r>
            <a:r>
              <a:rPr lang="ru-RU" dirty="0"/>
              <a:t>архитектуры.</a:t>
            </a:r>
            <a:endParaRPr lang="en-US" dirty="0"/>
          </a:p>
          <a:p>
            <a:endParaRPr lang="ru-RU" dirty="0"/>
          </a:p>
          <a:p>
            <a:pPr marL="0" indent="0">
              <a:buNone/>
            </a:pPr>
            <a:r>
              <a:rPr lang="ru-RU" dirty="0"/>
              <a:t>Практикум 7. Обучение акустической модели в </a:t>
            </a:r>
            <a:r>
              <a:rPr lang="en" dirty="0" err="1"/>
              <a:t>NeMo</a:t>
            </a:r>
            <a:r>
              <a:rPr lang="en" dirty="0"/>
              <a:t> </a:t>
            </a: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083352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FBEA0CD-5423-AF48-B329-535236643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Неделя </a:t>
            </a:r>
            <a:r>
              <a:rPr lang="en-US" dirty="0"/>
              <a:t>8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7C5BA77-3198-584C-BE54-BA52454B25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Алгоритм </a:t>
            </a:r>
            <a:r>
              <a:rPr lang="en" dirty="0"/>
              <a:t>Beam-search </a:t>
            </a:r>
            <a:r>
              <a:rPr lang="ru-RU" dirty="0"/>
              <a:t>для улучшения распознавания, используя языковую модель</a:t>
            </a:r>
          </a:p>
          <a:p>
            <a:pPr marL="0" indent="0">
              <a:buNone/>
            </a:pPr>
            <a:r>
              <a:rPr lang="ru-RU" dirty="0"/>
              <a:t>Практикум 8. </a:t>
            </a:r>
            <a:r>
              <a:rPr lang="en" dirty="0"/>
              <a:t>beam-search </a:t>
            </a:r>
            <a:r>
              <a:rPr lang="ru-RU" dirty="0"/>
              <a:t>алгоритм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ru-RU" dirty="0"/>
              <a:t>- ДЗ 4 написать </a:t>
            </a:r>
            <a:r>
              <a:rPr lang="en" dirty="0"/>
              <a:t>beam-search </a:t>
            </a:r>
            <a:r>
              <a:rPr lang="ru-RU" dirty="0"/>
              <a:t>алгоритм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294294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273CA29-D598-FB47-B88C-BEAF9367D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Неделя </a:t>
            </a:r>
            <a:r>
              <a:rPr lang="en-US" dirty="0"/>
              <a:t>9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49A0C2E-84D9-FF49-8C93-6EDEEEF89F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Модели создания </a:t>
            </a:r>
            <a:r>
              <a:rPr lang="ru-RU" dirty="0" err="1"/>
              <a:t>псевдоразметки</a:t>
            </a:r>
            <a:r>
              <a:rPr lang="ru-RU" dirty="0"/>
              <a:t> в распознавании речи</a:t>
            </a:r>
            <a:r>
              <a:rPr lang="en-US" dirty="0"/>
              <a:t>, wav2vec</a:t>
            </a:r>
            <a:endParaRPr lang="ru-RU" dirty="0"/>
          </a:p>
          <a:p>
            <a:r>
              <a:rPr lang="ru-RU" dirty="0"/>
              <a:t>Практикум 9. 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53426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6D00BB3-CCE2-3745-AA63-2694B71DC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Неделя </a:t>
            </a:r>
            <a:r>
              <a:rPr lang="en-US" dirty="0"/>
              <a:t>10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CDC7F7E-FD82-6A49-8709-3C0E6164CB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Модели для разделение речи (диктор/шум и диктор/диктор)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ru-RU" dirty="0"/>
              <a:t>Практикум 10. Реализация алгоритма </a:t>
            </a:r>
            <a:r>
              <a:rPr lang="en-US" dirty="0"/>
              <a:t>VAD</a:t>
            </a:r>
            <a:endParaRPr lang="en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ru-RU" dirty="0"/>
              <a:t>ДЗ 5. Реализовать алгоритм </a:t>
            </a:r>
            <a:r>
              <a:rPr lang="en-US" dirty="0"/>
              <a:t>VAD</a:t>
            </a:r>
            <a:endParaRPr lang="ru-RU" dirty="0"/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760214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10CCE10-6EB8-A84F-AD68-99724F4E7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Неделя </a:t>
            </a:r>
            <a:r>
              <a:rPr lang="en-US" dirty="0"/>
              <a:t>1</a:t>
            </a:r>
            <a:r>
              <a:rPr lang="ru-RU" dirty="0"/>
              <a:t>1</a:t>
            </a:r>
            <a:r>
              <a:rPr lang="en-US" dirty="0"/>
              <a:t>-12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D99D584-2D2D-2742-B127-CB1F54517D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Постановка задачи синтеза речи, метрики качества. Параметрический синтез речи. Вокодеры (</a:t>
            </a:r>
            <a:r>
              <a:rPr lang="en" dirty="0"/>
              <a:t>griffin </a:t>
            </a:r>
            <a:r>
              <a:rPr lang="en" dirty="0" err="1"/>
              <a:t>lim</a:t>
            </a:r>
            <a:r>
              <a:rPr lang="en" dirty="0"/>
              <a:t>, </a:t>
            </a:r>
            <a:r>
              <a:rPr lang="en" dirty="0" err="1"/>
              <a:t>wavenet</a:t>
            </a:r>
            <a:r>
              <a:rPr lang="en" dirty="0"/>
              <a:t>, </a:t>
            </a:r>
            <a:r>
              <a:rPr lang="en" dirty="0" err="1"/>
              <a:t>waveglow</a:t>
            </a:r>
            <a:r>
              <a:rPr lang="en" dirty="0"/>
              <a:t>)</a:t>
            </a:r>
            <a:r>
              <a:rPr lang="ru-RU" dirty="0"/>
              <a:t> Вокодеры (</a:t>
            </a:r>
            <a:r>
              <a:rPr lang="en" dirty="0" err="1"/>
              <a:t>lpcnet</a:t>
            </a:r>
            <a:r>
              <a:rPr lang="en" dirty="0"/>
              <a:t>, </a:t>
            </a:r>
            <a:r>
              <a:rPr lang="ru-RU" dirty="0" err="1"/>
              <a:t>ганы</a:t>
            </a:r>
            <a:r>
              <a:rPr lang="ru-RU" dirty="0"/>
              <a:t>)</a:t>
            </a:r>
          </a:p>
          <a:p>
            <a:pPr marL="0" indent="0">
              <a:buNone/>
            </a:pPr>
            <a:endParaRPr lang="en" dirty="0"/>
          </a:p>
          <a:p>
            <a:pPr marL="0" indent="0">
              <a:buNone/>
            </a:pPr>
            <a:r>
              <a:rPr lang="ru-RU" dirty="0"/>
              <a:t>Практикум 11</a:t>
            </a:r>
            <a:r>
              <a:rPr lang="en-US" dirty="0"/>
              <a:t>-12</a:t>
            </a:r>
            <a:r>
              <a:rPr lang="ru-RU" dirty="0"/>
              <a:t>. Алгоритм </a:t>
            </a:r>
            <a:r>
              <a:rPr lang="en" dirty="0"/>
              <a:t>Griffin</a:t>
            </a:r>
            <a:r>
              <a:rPr lang="en-US" dirty="0"/>
              <a:t> </a:t>
            </a:r>
            <a:r>
              <a:rPr lang="en" dirty="0"/>
              <a:t>Lim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ДЗ 6. Алгоритм </a:t>
            </a:r>
            <a:r>
              <a:rPr lang="en" dirty="0"/>
              <a:t>Griffin Lim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232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05A515B-06F7-3C46-92BE-C26E8BAEB1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Неделя </a:t>
            </a:r>
            <a:r>
              <a:rPr lang="en-US" dirty="0"/>
              <a:t>13-14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B1FAB3E-BBBA-904E-9E92-2CD829F181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dirty="0" err="1"/>
              <a:t>Авторегрессионные</a:t>
            </a:r>
            <a:r>
              <a:rPr lang="ru-RU" dirty="0"/>
              <a:t> акустические модели синтеза речи: </a:t>
            </a:r>
            <a:r>
              <a:rPr lang="ru-RU" dirty="0" err="1"/>
              <a:t>Такотрон</a:t>
            </a:r>
            <a:r>
              <a:rPr lang="ru-RU" dirty="0"/>
              <a:t>, </a:t>
            </a:r>
            <a:r>
              <a:rPr lang="ru-RU" dirty="0" err="1"/>
              <a:t>Такотрон</a:t>
            </a:r>
            <a:r>
              <a:rPr lang="ru-RU" dirty="0"/>
              <a:t> 2</a:t>
            </a:r>
            <a:endParaRPr lang="en-US" dirty="0"/>
          </a:p>
          <a:p>
            <a:pPr marL="0" indent="0">
              <a:buNone/>
            </a:pPr>
            <a:r>
              <a:rPr lang="ru-RU" dirty="0" err="1"/>
              <a:t>Неавторегрессионные</a:t>
            </a:r>
            <a:r>
              <a:rPr lang="ru-RU" dirty="0"/>
              <a:t> модели: </a:t>
            </a:r>
            <a:r>
              <a:rPr lang="ru-RU" dirty="0" err="1"/>
              <a:t>Фастспич</a:t>
            </a:r>
            <a:r>
              <a:rPr lang="ru-RU" dirty="0"/>
              <a:t>, </a:t>
            </a:r>
            <a:r>
              <a:rPr lang="ru-RU" dirty="0" err="1"/>
              <a:t>Фастпитч</a:t>
            </a:r>
            <a:r>
              <a:rPr lang="ru-RU" dirty="0"/>
              <a:t>, Форвард </a:t>
            </a:r>
            <a:r>
              <a:rPr lang="ru-RU" dirty="0" err="1"/>
              <a:t>Такотрон</a:t>
            </a:r>
            <a:r>
              <a:rPr lang="ru-RU" dirty="0"/>
              <a:t>.</a:t>
            </a:r>
          </a:p>
          <a:p>
            <a:pPr marL="0" indent="0">
              <a:buNone/>
            </a:pPr>
            <a:r>
              <a:rPr lang="ru-RU" dirty="0"/>
              <a:t>Другие акустические модели синтеза речи: </a:t>
            </a:r>
            <a:r>
              <a:rPr lang="en" dirty="0"/>
              <a:t>GST, VAE, </a:t>
            </a:r>
            <a:r>
              <a:rPr lang="en" dirty="0" err="1"/>
              <a:t>Parratron</a:t>
            </a:r>
            <a:r>
              <a:rPr lang="en" dirty="0"/>
              <a:t>, </a:t>
            </a:r>
            <a:r>
              <a:rPr lang="ru-RU" dirty="0" err="1"/>
              <a:t>мультиязычный</a:t>
            </a:r>
            <a:r>
              <a:rPr lang="ru-RU" dirty="0"/>
              <a:t> синтез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ru-RU" dirty="0"/>
              <a:t>Практикум </a:t>
            </a:r>
            <a:r>
              <a:rPr lang="en-US" dirty="0"/>
              <a:t>13-</a:t>
            </a:r>
            <a:r>
              <a:rPr lang="ru-RU" dirty="0"/>
              <a:t>14. Акустические модели синтеза речи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ru-RU" dirty="0"/>
              <a:t>ДЗ 7 Обучить акустическую модель синтеза речи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14520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12A332-7E2E-F94D-A754-9BCEEC3E2C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Неделя </a:t>
            </a:r>
            <a:r>
              <a:rPr lang="en-US" dirty="0"/>
              <a:t>15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EBFFD05-FC54-094E-95FD-3A275FE47F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ru-RU" dirty="0"/>
              <a:t>Презентация топ 7 проектов (1 по каждому ДЗ). </a:t>
            </a:r>
            <a:endParaRPr lang="en-US" dirty="0"/>
          </a:p>
          <a:p>
            <a:pPr marL="0" indent="0">
              <a:buNone/>
            </a:pPr>
            <a:r>
              <a:rPr lang="ru-RU"/>
              <a:t>Подведение </a:t>
            </a:r>
            <a:r>
              <a:rPr lang="ru-RU" dirty="0"/>
              <a:t>итогов курса.</a:t>
            </a:r>
          </a:p>
        </p:txBody>
      </p:sp>
    </p:spTree>
    <p:extLst>
      <p:ext uri="{BB962C8B-B14F-4D97-AF65-F5344CB8AC3E}">
        <p14:creationId xmlns:p14="http://schemas.microsoft.com/office/powerpoint/2010/main" val="34111806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EBD8DC-EBCC-7B44-8522-E219FF7E2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Речевые технологии за рамками курса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310A03F-4EF8-4840-A776-4AD793A2A2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ru-RU" dirty="0"/>
              <a:t>Распознавание диктора (голосовая биометрия)</a:t>
            </a:r>
            <a:endParaRPr lang="en-US" dirty="0"/>
          </a:p>
          <a:p>
            <a:endParaRPr lang="ru-RU" dirty="0"/>
          </a:p>
          <a:p>
            <a:r>
              <a:rPr lang="ru-RU" dirty="0"/>
              <a:t>Распознавание эмоций диктора</a:t>
            </a:r>
          </a:p>
          <a:p>
            <a:endParaRPr lang="ru-RU" dirty="0"/>
          </a:p>
          <a:p>
            <a:r>
              <a:rPr lang="ru-RU" dirty="0"/>
              <a:t>Клонирование голоса</a:t>
            </a:r>
            <a:endParaRPr lang="en-US" dirty="0"/>
          </a:p>
          <a:p>
            <a:endParaRPr lang="ru-RU" dirty="0"/>
          </a:p>
          <a:p>
            <a:r>
              <a:rPr lang="ru-RU" dirty="0"/>
              <a:t>Автоматический перевод «речь в речь» </a:t>
            </a:r>
          </a:p>
          <a:p>
            <a:endParaRPr lang="ru-RU" dirty="0"/>
          </a:p>
          <a:p>
            <a:r>
              <a:rPr lang="ru-RU" dirty="0"/>
              <a:t>Генерация лица диктора </a:t>
            </a:r>
            <a:r>
              <a:rPr lang="en-US" dirty="0" err="1"/>
              <a:t>lipsync</a:t>
            </a:r>
            <a:r>
              <a:rPr lang="en-US" dirty="0"/>
              <a:t> (</a:t>
            </a:r>
            <a:r>
              <a:rPr lang="en-US" dirty="0" err="1"/>
              <a:t>Visper</a:t>
            </a:r>
            <a:r>
              <a:rPr lang="en-US" dirty="0"/>
              <a:t>)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749030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1893482-FF5A-1A4D-91C4-8181EA88D5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 себе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60DA04B-0D47-6649-83A2-6E74E22E21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Занимаюсь: речевыми технологиями, </a:t>
            </a:r>
            <a:r>
              <a:rPr lang="en-US" dirty="0"/>
              <a:t>NLP</a:t>
            </a:r>
            <a:r>
              <a:rPr lang="ru-RU" dirty="0"/>
              <a:t>, рекомендательными системами</a:t>
            </a:r>
          </a:p>
          <a:p>
            <a:endParaRPr lang="ru-RU" dirty="0"/>
          </a:p>
          <a:p>
            <a:r>
              <a:rPr lang="ru-RU" dirty="0"/>
              <a:t>К.т.н., диссертация по распознаванию речи </a:t>
            </a:r>
          </a:p>
          <a:p>
            <a:endParaRPr lang="ru-RU" dirty="0"/>
          </a:p>
          <a:p>
            <a:r>
              <a:rPr lang="ru-RU" dirty="0"/>
              <a:t>Руководитель направления в управлении речевых технологий</a:t>
            </a:r>
          </a:p>
          <a:p>
            <a:endParaRPr lang="ru-RU" dirty="0"/>
          </a:p>
          <a:p>
            <a:r>
              <a:rPr lang="ru-RU" dirty="0"/>
              <a:t>8 лет работал в качестве доцента каф. ПМИ НИУ ВШЭ, зам. декана, </a:t>
            </a:r>
            <a:r>
              <a:rPr lang="en" dirty="0">
                <a:hlinkClick r:id="rId2"/>
              </a:rPr>
              <a:t>https://www.hse.ru/staff/nkarpov</a:t>
            </a:r>
            <a:r>
              <a:rPr lang="en" dirty="0"/>
              <a:t> 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906098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3942DAC-A016-4D4C-81BB-8CC9B38B72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FA1451B8-822E-6F4A-A47E-77D98BC8A7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5995" y="-92467"/>
            <a:ext cx="9505016" cy="7047383"/>
          </a:xfrm>
        </p:spPr>
      </p:pic>
    </p:spTree>
    <p:extLst>
      <p:ext uri="{BB962C8B-B14F-4D97-AF65-F5344CB8AC3E}">
        <p14:creationId xmlns:p14="http://schemas.microsoft.com/office/powerpoint/2010/main" val="20643295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C1E51A5F-6C3D-314E-A17D-E2AA514414A1}"/>
              </a:ext>
            </a:extLst>
          </p:cNvPr>
          <p:cNvGrpSpPr/>
          <p:nvPr/>
        </p:nvGrpSpPr>
        <p:grpSpPr>
          <a:xfrm>
            <a:off x="6292205" y="597801"/>
            <a:ext cx="6130985" cy="4730469"/>
            <a:chOff x="2343120" y="457200"/>
            <a:chExt cx="7399594" cy="5709286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3C91F780-99D4-5742-9872-EE914B6976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2054" t="13571" r="22321" b="24803"/>
            <a:stretch/>
          </p:blipFill>
          <p:spPr>
            <a:xfrm>
              <a:off x="2688770" y="1143000"/>
              <a:ext cx="6781801" cy="3867194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AC552763-307F-3147-A619-F7CFAE67AF4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43120" y="457200"/>
              <a:ext cx="7399594" cy="5709286"/>
            </a:xfrm>
            <a:prstGeom prst="rect">
              <a:avLst/>
            </a:prstGeom>
          </p:spPr>
        </p:pic>
      </p:grp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9D8464FD-0007-E142-A9C3-26EC300CC10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33564" y="370855"/>
            <a:ext cx="11733088" cy="610220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ru-RU" sz="4400" dirty="0">
                <a:solidFill>
                  <a:schemeClr val="tx1"/>
                </a:solidFill>
              </a:rPr>
              <a:t>Продукты где используются речевые технологии</a:t>
            </a:r>
            <a:endParaRPr lang="en-RU" sz="4400">
              <a:solidFill>
                <a:schemeClr val="tx1"/>
              </a:solidFill>
            </a:endParaRPr>
          </a:p>
        </p:txBody>
      </p:sp>
      <p:pic>
        <p:nvPicPr>
          <p:cNvPr id="18" name="Screensaver.png" descr="Screensaver.png">
            <a:extLst>
              <a:ext uri="{FF2B5EF4-FFF2-40B4-BE49-F238E27FC236}">
                <a16:creationId xmlns:a16="http://schemas.microsoft.com/office/drawing/2014/main" id="{7156B5C5-B8D1-5B45-A4DC-A6892DD6B52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5926"/>
          <a:stretch>
            <a:fillRect/>
          </a:stretch>
        </p:blipFill>
        <p:spPr>
          <a:xfrm>
            <a:off x="6911759" y="3593343"/>
            <a:ext cx="4730294" cy="384440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9" name="Группа 11">
            <a:extLst>
              <a:ext uri="{FF2B5EF4-FFF2-40B4-BE49-F238E27FC236}">
                <a16:creationId xmlns:a16="http://schemas.microsoft.com/office/drawing/2014/main" id="{C2DBFFD1-E6F1-E046-841D-5225C65E1495}"/>
              </a:ext>
            </a:extLst>
          </p:cNvPr>
          <p:cNvGrpSpPr/>
          <p:nvPr/>
        </p:nvGrpSpPr>
        <p:grpSpPr>
          <a:xfrm>
            <a:off x="5497730" y="4130135"/>
            <a:ext cx="2648086" cy="2667399"/>
            <a:chOff x="6239322" y="691129"/>
            <a:chExt cx="5924616" cy="5726812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20" name="Прямоугольник с двумя скругленными соседними углами 12">
              <a:extLst>
                <a:ext uri="{FF2B5EF4-FFF2-40B4-BE49-F238E27FC236}">
                  <a16:creationId xmlns:a16="http://schemas.microsoft.com/office/drawing/2014/main" id="{82345EEE-696B-CD47-9B63-CB148A8A225D}"/>
                </a:ext>
              </a:extLst>
            </p:cNvPr>
            <p:cNvSpPr/>
            <p:nvPr/>
          </p:nvSpPr>
          <p:spPr>
            <a:xfrm rot="10800000">
              <a:off x="8016818" y="5024491"/>
              <a:ext cx="1638145" cy="774656"/>
            </a:xfrm>
            <a:prstGeom prst="round2SameRect">
              <a:avLst>
                <a:gd name="adj1" fmla="val 26714"/>
                <a:gd name="adj2" fmla="val 0"/>
              </a:avLst>
            </a:prstGeom>
            <a:solidFill>
              <a:srgbClr val="0010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accent5"/>
                </a:solidFill>
              </a:endParaRPr>
            </a:p>
          </p:txBody>
        </p:sp>
        <p:pic>
          <p:nvPicPr>
            <p:cNvPr id="21" name="Рисунок 13">
              <a:extLst>
                <a:ext uri="{FF2B5EF4-FFF2-40B4-BE49-F238E27FC236}">
                  <a16:creationId xmlns:a16="http://schemas.microsoft.com/office/drawing/2014/main" id="{07ED0556-C452-2149-8D0D-A68E988D3A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2373" b="1"/>
            <a:stretch/>
          </p:blipFill>
          <p:spPr>
            <a:xfrm>
              <a:off x="8025111" y="2255008"/>
              <a:ext cx="1617856" cy="2833329"/>
            </a:xfrm>
            <a:prstGeom prst="rect">
              <a:avLst/>
            </a:prstGeom>
          </p:spPr>
        </p:pic>
        <p:pic>
          <p:nvPicPr>
            <p:cNvPr id="22" name="Рисунок 14">
              <a:extLst>
                <a:ext uri="{FF2B5EF4-FFF2-40B4-BE49-F238E27FC236}">
                  <a16:creationId xmlns:a16="http://schemas.microsoft.com/office/drawing/2014/main" id="{1E47D27D-83EE-4040-8CD0-ECECDE95F3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3112" b="1069"/>
            <a:stretch/>
          </p:blipFill>
          <p:spPr>
            <a:xfrm>
              <a:off x="8023848" y="1076960"/>
              <a:ext cx="2355565" cy="5151120"/>
            </a:xfrm>
            <a:prstGeom prst="rect">
              <a:avLst/>
            </a:prstGeom>
          </p:spPr>
        </p:pic>
        <p:pic>
          <p:nvPicPr>
            <p:cNvPr id="23" name="Picture 3">
              <a:extLst>
                <a:ext uri="{FF2B5EF4-FFF2-40B4-BE49-F238E27FC236}">
                  <a16:creationId xmlns:a16="http://schemas.microsoft.com/office/drawing/2014/main" id="{6764600C-1EB3-C147-A78A-F1E3ABD58B8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b="3339"/>
            <a:stretch/>
          </p:blipFill>
          <p:spPr>
            <a:xfrm>
              <a:off x="6239322" y="691129"/>
              <a:ext cx="5924616" cy="5726812"/>
            </a:xfrm>
            <a:prstGeom prst="rect">
              <a:avLst/>
            </a:prstGeom>
          </p:spPr>
        </p:pic>
      </p:grp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FE204D36-EFE2-0640-BC70-58208406BD40}"/>
              </a:ext>
            </a:extLst>
          </p:cNvPr>
          <p:cNvSpPr txBox="1">
            <a:spLocks/>
          </p:cNvSpPr>
          <p:nvPr/>
        </p:nvSpPr>
        <p:spPr>
          <a:xfrm>
            <a:off x="439382" y="1529730"/>
            <a:ext cx="6096000" cy="4555093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ru-RU"/>
            </a:defPPr>
            <a:lvl1pPr marL="365125" indent="-365125">
              <a:spcAft>
                <a:spcPts val="1200"/>
              </a:spcAft>
              <a:buFont typeface="System Font Regular"/>
              <a:buChar char="—"/>
              <a:defRPr sz="2000">
                <a:solidFill>
                  <a:schemeClr val="accent5"/>
                </a:solidFill>
                <a:ea typeface="Helvetica Neue Light" panose="02000403000000020004" pitchFamily="2" charset="0"/>
                <a:cs typeface="Helvetica Neue" panose="02000503000000020004" pitchFamily="2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>
                <a:solidFill>
                  <a:schemeClr val="tx1"/>
                </a:solidFill>
              </a:rPr>
              <a:t>Phone IVR (</a:t>
            </a:r>
            <a:r>
              <a:rPr lang="en" dirty="0">
                <a:solidFill>
                  <a:schemeClr val="tx1"/>
                </a:solidFill>
              </a:rPr>
              <a:t>Interactive Voice Response</a:t>
            </a:r>
            <a:r>
              <a:rPr lang="en-US" dirty="0">
                <a:solidFill>
                  <a:schemeClr val="tx1"/>
                </a:solidFill>
              </a:rPr>
              <a:t>)</a:t>
            </a:r>
          </a:p>
          <a:p>
            <a:r>
              <a:rPr lang="en-US" dirty="0">
                <a:solidFill>
                  <a:schemeClr val="tx1"/>
                </a:solidFill>
              </a:rPr>
              <a:t>ASR for call-center</a:t>
            </a:r>
          </a:p>
          <a:p>
            <a:r>
              <a:rPr lang="en-US" dirty="0">
                <a:solidFill>
                  <a:schemeClr val="tx1"/>
                </a:solidFill>
              </a:rPr>
              <a:t>Media Player </a:t>
            </a:r>
            <a:r>
              <a:rPr lang="en-US" dirty="0" err="1">
                <a:solidFill>
                  <a:schemeClr val="tx1"/>
                </a:solidFill>
              </a:rPr>
              <a:t>SberBox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Media Player </a:t>
            </a:r>
            <a:r>
              <a:rPr lang="en-US" dirty="0" err="1">
                <a:solidFill>
                  <a:schemeClr val="tx1"/>
                </a:solidFill>
              </a:rPr>
              <a:t>SberTop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Smart Screen </a:t>
            </a:r>
            <a:r>
              <a:rPr lang="en-US" dirty="0" err="1">
                <a:solidFill>
                  <a:schemeClr val="tx1"/>
                </a:solidFill>
              </a:rPr>
              <a:t>SberPortal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Mobile App</a:t>
            </a:r>
            <a:r>
              <a:rPr lang="ru-RU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SberSalut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Mobile App</a:t>
            </a:r>
            <a:r>
              <a:rPr lang="ru-RU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Sberbank Online</a:t>
            </a:r>
          </a:p>
          <a:p>
            <a:r>
              <a:rPr lang="en-US" dirty="0">
                <a:solidFill>
                  <a:schemeClr val="tx1"/>
                </a:solidFill>
              </a:rPr>
              <a:t>Duplex</a:t>
            </a:r>
          </a:p>
          <a:p>
            <a:r>
              <a:rPr lang="en-US" dirty="0">
                <a:solidFill>
                  <a:schemeClr val="tx1"/>
                </a:solidFill>
              </a:rPr>
              <a:t>Smart Home</a:t>
            </a:r>
          </a:p>
          <a:p>
            <a:endParaRPr lang="en-RU" dirty="0"/>
          </a:p>
        </p:txBody>
      </p:sp>
      <p:sp>
        <p:nvSpPr>
          <p:cNvPr id="35" name="Номер слайда 2">
            <a:extLst>
              <a:ext uri="{FF2B5EF4-FFF2-40B4-BE49-F238E27FC236}">
                <a16:creationId xmlns:a16="http://schemas.microsoft.com/office/drawing/2014/main" id="{0C13340F-5E28-6049-8654-DAB50A7D53E9}"/>
              </a:ext>
            </a:extLst>
          </p:cNvPr>
          <p:cNvSpPr txBox="1">
            <a:spLocks/>
          </p:cNvSpPr>
          <p:nvPr/>
        </p:nvSpPr>
        <p:spPr>
          <a:xfrm>
            <a:off x="439382" y="6152314"/>
            <a:ext cx="516293" cy="385848"/>
          </a:xfrm>
          <a:prstGeom prst="rect">
            <a:avLst/>
          </a:prstGeom>
        </p:spPr>
        <p:txBody>
          <a:bodyPr/>
          <a:lstStyle>
            <a:defPPr>
              <a:defRPr lang="ru-RU"/>
            </a:defPPr>
            <a:lvl1pPr marL="0" algn="l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ru-RU" smtClean="0">
                <a:solidFill>
                  <a:schemeClr val="accent5">
                    <a:lumMod val="40000"/>
                    <a:lumOff val="60000"/>
                  </a:schemeClr>
                </a:solidFill>
              </a:rPr>
              <a:pPr/>
              <a:t>21</a:t>
            </a:fld>
            <a:endParaRPr lang="ru-RU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0371577"/>
      </p:ext>
    </p:extLst>
  </p:cSld>
  <p:clrMapOvr>
    <a:masterClrMapping/>
  </p:clrMapOvr>
  <p:transition spd="slow" advTm="59715">
    <p:wipe dir="r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EE82AFA-4632-8243-AFCE-39EAE7A25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Распознавание речи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20FB7EF-82D6-2A4B-8A7D-A55D004333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Непрерывная речь с большим словарем (</a:t>
            </a:r>
            <a:r>
              <a:rPr lang="en" dirty="0"/>
              <a:t>Large Vocabulary Continuous Speech</a:t>
            </a:r>
            <a:r>
              <a:rPr lang="ru-RU" dirty="0"/>
              <a:t> - </a:t>
            </a:r>
            <a:r>
              <a:rPr lang="en" dirty="0"/>
              <a:t>LVCSR)</a:t>
            </a:r>
          </a:p>
          <a:p>
            <a:r>
              <a:rPr lang="en" dirty="0"/>
              <a:t>~64,000 </a:t>
            </a:r>
            <a:r>
              <a:rPr lang="ru-RU" dirty="0"/>
              <a:t>слов</a:t>
            </a:r>
            <a:endParaRPr lang="en" dirty="0"/>
          </a:p>
          <a:p>
            <a:r>
              <a:rPr lang="ru-RU" dirty="0" err="1"/>
              <a:t>Дикторонезависимое</a:t>
            </a:r>
            <a:r>
              <a:rPr lang="ru-RU" dirty="0"/>
              <a:t> </a:t>
            </a:r>
            <a:r>
              <a:rPr lang="en" dirty="0"/>
              <a:t>(vs. </a:t>
            </a:r>
            <a:r>
              <a:rPr lang="ru-RU" dirty="0"/>
              <a:t>Настроенное на диктора</a:t>
            </a:r>
            <a:r>
              <a:rPr lang="en" dirty="0"/>
              <a:t>)</a:t>
            </a:r>
          </a:p>
          <a:p>
            <a:r>
              <a:rPr lang="ru-RU" dirty="0"/>
              <a:t>Непрерывная речь</a:t>
            </a:r>
            <a:r>
              <a:rPr lang="en" dirty="0"/>
              <a:t> (vs </a:t>
            </a:r>
            <a:r>
              <a:rPr lang="ru-RU" dirty="0"/>
              <a:t>изолированные слова</a:t>
            </a:r>
            <a:r>
              <a:rPr lang="en" dirty="0"/>
              <a:t>)</a:t>
            </a:r>
          </a:p>
          <a:p>
            <a:r>
              <a:rPr lang="ru-RU" dirty="0"/>
              <a:t>Потоковое, онлайн и офлайн распознавание </a:t>
            </a:r>
          </a:p>
        </p:txBody>
      </p:sp>
    </p:spTree>
    <p:extLst>
      <p:ext uri="{BB962C8B-B14F-4D97-AF65-F5344CB8AC3E}">
        <p14:creationId xmlns:p14="http://schemas.microsoft.com/office/powerpoint/2010/main" val="30146533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A1E810D-C091-C641-AE66-3BFA4959FF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SOTA </a:t>
            </a:r>
            <a:r>
              <a:rPr lang="ru-RU" dirty="0"/>
              <a:t>для распознавания речи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3E01FDD0-2BA3-8A47-BF3E-EFB6DFE35A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6477" y="1690688"/>
            <a:ext cx="11385804" cy="4648467"/>
          </a:xfrm>
        </p:spPr>
      </p:pic>
    </p:spTree>
    <p:extLst>
      <p:ext uri="{BB962C8B-B14F-4D97-AF65-F5344CB8AC3E}">
        <p14:creationId xmlns:p14="http://schemas.microsoft.com/office/powerpoint/2010/main" val="25541458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95FC2B1-F0F8-5743-B4DC-00997627A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Задача распознавания речи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273C1D6-4374-034C-BB4F-11D358577F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" dirty="0"/>
              <a:t>In the last ~5 years</a:t>
            </a:r>
          </a:p>
          <a:p>
            <a:r>
              <a:rPr lang="en" dirty="0"/>
              <a:t>Dramatic reduction in LVCSR error rates (16% to 6%)</a:t>
            </a:r>
          </a:p>
          <a:p>
            <a:r>
              <a:rPr lang="en" dirty="0"/>
              <a:t>Human level LVCSR performance on Switchboard</a:t>
            </a:r>
          </a:p>
          <a:p>
            <a:r>
              <a:rPr lang="en" dirty="0"/>
              <a:t>New class of recognizers (end to end neural network)</a:t>
            </a:r>
          </a:p>
          <a:p>
            <a:pPr marL="0" indent="0">
              <a:buNone/>
            </a:pPr>
            <a:r>
              <a:rPr lang="en" dirty="0"/>
              <a:t>Understanding how ASR works enables better ASR</a:t>
            </a:r>
            <a:r>
              <a:rPr lang="ru-RU" dirty="0"/>
              <a:t>-</a:t>
            </a:r>
            <a:r>
              <a:rPr lang="en" dirty="0" err="1"/>
              <a:t>enabledsystems</a:t>
            </a:r>
            <a:endParaRPr lang="en" dirty="0"/>
          </a:p>
          <a:p>
            <a:r>
              <a:rPr lang="en" dirty="0"/>
              <a:t>What types of errors are easy to correct?</a:t>
            </a:r>
          </a:p>
          <a:p>
            <a:r>
              <a:rPr lang="en" dirty="0"/>
              <a:t>How can a downstream system make use of uncertain</a:t>
            </a:r>
            <a:r>
              <a:rPr lang="ru-RU" dirty="0"/>
              <a:t> </a:t>
            </a:r>
            <a:r>
              <a:rPr lang="en" dirty="0"/>
              <a:t>outputs?</a:t>
            </a:r>
          </a:p>
          <a:p>
            <a:r>
              <a:rPr lang="en" dirty="0"/>
              <a:t>How much would building our own improve on an API?</a:t>
            </a:r>
          </a:p>
          <a:p>
            <a:pPr marL="0" indent="0">
              <a:buNone/>
            </a:pPr>
            <a:r>
              <a:rPr lang="en" dirty="0"/>
              <a:t>Next generation of ASR challenges as systems go live</a:t>
            </a:r>
            <a:r>
              <a:rPr lang="ru-RU" dirty="0"/>
              <a:t> </a:t>
            </a:r>
            <a:r>
              <a:rPr lang="en" dirty="0"/>
              <a:t>on phones and in homes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492822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905CD87-7D57-3E4F-BC3E-D7AB6578D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Ошибка </a:t>
            </a:r>
            <a:r>
              <a:rPr lang="ru-RU" dirty="0" err="1"/>
              <a:t>нормализатора</a:t>
            </a:r>
            <a:r>
              <a:rPr lang="ru-RU" dirty="0"/>
              <a:t> в синтезе речи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5C31CD9-D7D9-6643-B474-9C13AF2C5B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Красноярск бульвар Солнечный 150 г.</a:t>
            </a:r>
          </a:p>
          <a:p>
            <a:r>
              <a:rPr lang="ru-RU" dirty="0" err="1"/>
              <a:t>Нормализатор</a:t>
            </a:r>
            <a:r>
              <a:rPr lang="ru-RU" dirty="0"/>
              <a:t>: Красноярск, бульвар Солнечный 150 грамм.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761929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EBD8DC-EBCC-7B44-8522-E219FF7E2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Диалоговые системы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310A03F-4EF8-4840-A776-4AD793A2A2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err="1"/>
              <a:t>Целеориентированные</a:t>
            </a:r>
            <a:endParaRPr lang="ru-RU" dirty="0"/>
          </a:p>
          <a:p>
            <a:endParaRPr lang="ru-RU" dirty="0"/>
          </a:p>
          <a:p>
            <a:r>
              <a:rPr lang="ru-RU" dirty="0"/>
              <a:t>Не ориентированные на цель</a:t>
            </a:r>
            <a:endParaRPr lang="en-US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053118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6233DC1-CC1D-0646-ABCB-F3A178EC9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Не ориентированные на цель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B00CB3A-5358-6A44-895F-1C91117BB0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GPT3 </a:t>
            </a:r>
            <a:r>
              <a:rPr lang="en-US" dirty="0">
                <a:hlinkClick r:id="rId2"/>
              </a:rPr>
              <a:t>https://russiannlp.github.io/rugpt-demo/</a:t>
            </a:r>
            <a:r>
              <a:rPr lang="en-US" dirty="0"/>
              <a:t>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448955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97AE920-01F2-9249-AD42-3B287C3C16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966807" cy="1325563"/>
          </a:xfrm>
        </p:spPr>
        <p:txBody>
          <a:bodyPr/>
          <a:lstStyle/>
          <a:p>
            <a:r>
              <a:rPr lang="ru-RU" dirty="0" err="1"/>
              <a:t>Целеориентированные</a:t>
            </a:r>
            <a:r>
              <a:rPr lang="ru-RU" dirty="0"/>
              <a:t> диалоговые системы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984DBB0A-A78E-B04B-947E-41FF644E29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75346" y="1376738"/>
            <a:ext cx="8614797" cy="5481262"/>
          </a:xfrm>
        </p:spPr>
      </p:pic>
    </p:spTree>
    <p:extLst>
      <p:ext uri="{BB962C8B-B14F-4D97-AF65-F5344CB8AC3E}">
        <p14:creationId xmlns:p14="http://schemas.microsoft.com/office/powerpoint/2010/main" val="34736634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0E85F41-D695-F244-BD47-5522968AD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55687DB-FBA2-CE40-BEF4-B2B9EC9ECE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Sber</a:t>
            </a:r>
            <a:r>
              <a:rPr lang="en-US" dirty="0"/>
              <a:t> </a:t>
            </a:r>
            <a:r>
              <a:rPr lang="en-US" dirty="0" err="1"/>
              <a:t>SmartMarker</a:t>
            </a:r>
            <a:r>
              <a:rPr lang="en-US" dirty="0"/>
              <a:t>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086405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9889F5B-EC33-D14F-B660-112B3B858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Структура курса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9F00C49-8B86-DE42-8B8C-F8824BCBA9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>
                <a:hlinkClick r:id="rId2"/>
              </a:rPr>
              <a:t>http://web.stanford.edu/class/cs224s/</a:t>
            </a:r>
            <a:r>
              <a:rPr lang="en-US" dirty="0"/>
              <a:t> </a:t>
            </a:r>
            <a:r>
              <a:rPr lang="ru-RU" dirty="0"/>
              <a:t> </a:t>
            </a:r>
            <a:r>
              <a:rPr lang="en" dirty="0"/>
              <a:t>Dan </a:t>
            </a:r>
            <a:r>
              <a:rPr lang="en" dirty="0" err="1"/>
              <a:t>Jurafsky</a:t>
            </a:r>
            <a:endParaRPr lang="en-US" dirty="0"/>
          </a:p>
          <a:p>
            <a:r>
              <a:rPr lang="ru-RU" dirty="0"/>
              <a:t>15 недель</a:t>
            </a:r>
          </a:p>
          <a:p>
            <a:r>
              <a:rPr lang="ru-RU" dirty="0"/>
              <a:t>1,5  пары в день: теория + практика</a:t>
            </a:r>
          </a:p>
          <a:p>
            <a:r>
              <a:rPr lang="ru-RU" dirty="0"/>
              <a:t>5 преподавателей</a:t>
            </a:r>
          </a:p>
          <a:p>
            <a:pPr lvl="1"/>
            <a:r>
              <a:rPr lang="ru-RU" dirty="0"/>
              <a:t>Карпов Николай</a:t>
            </a:r>
          </a:p>
          <a:p>
            <a:pPr lvl="1"/>
            <a:r>
              <a:rPr lang="ru-RU" dirty="0"/>
              <a:t>Грачев Денис</a:t>
            </a:r>
          </a:p>
          <a:p>
            <a:pPr lvl="1"/>
            <a:r>
              <a:rPr lang="ru-RU" dirty="0" err="1"/>
              <a:t>Минькин</a:t>
            </a:r>
            <a:r>
              <a:rPr lang="ru-RU" dirty="0"/>
              <a:t> Федор</a:t>
            </a:r>
          </a:p>
          <a:p>
            <a:pPr lvl="1"/>
            <a:r>
              <a:rPr lang="ru-RU" dirty="0"/>
              <a:t>Богомолов Павел</a:t>
            </a:r>
          </a:p>
          <a:p>
            <a:pPr lvl="1"/>
            <a:r>
              <a:rPr lang="ru-RU" dirty="0" err="1"/>
              <a:t>Стрелинг</a:t>
            </a:r>
            <a:r>
              <a:rPr lang="ru-RU" dirty="0"/>
              <a:t> Гриша</a:t>
            </a:r>
          </a:p>
          <a:p>
            <a:r>
              <a:rPr lang="ru-RU" dirty="0"/>
              <a:t>7 домашних заданий</a:t>
            </a:r>
            <a:r>
              <a:rPr lang="en-US" dirty="0"/>
              <a:t> </a:t>
            </a:r>
            <a:endParaRPr lang="ru-RU" dirty="0"/>
          </a:p>
          <a:p>
            <a:r>
              <a:rPr lang="ru-RU" dirty="0"/>
              <a:t>Итоговая оценка вычисляется как средняя величина</a:t>
            </a:r>
          </a:p>
          <a:p>
            <a:r>
              <a:rPr lang="ru-RU" dirty="0"/>
              <a:t>Презентация лучших проектов на последней паре</a:t>
            </a:r>
          </a:p>
        </p:txBody>
      </p:sp>
    </p:spTree>
    <p:extLst>
      <p:ext uri="{BB962C8B-B14F-4D97-AF65-F5344CB8AC3E}">
        <p14:creationId xmlns:p14="http://schemas.microsoft.com/office/powerpoint/2010/main" val="14552453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F8AF70-A960-C946-A9FD-44F4CB63D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Анализ диалогов 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E3AF309-A296-024C-A481-7B2E9B1171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Задача предсказания интенции участника онлайн дискуссии</a:t>
            </a:r>
          </a:p>
        </p:txBody>
      </p:sp>
    </p:spTree>
    <p:extLst>
      <p:ext uri="{BB962C8B-B14F-4D97-AF65-F5344CB8AC3E}">
        <p14:creationId xmlns:p14="http://schemas.microsoft.com/office/powerpoint/2010/main" val="20880971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0FBCCE-A0EC-514A-AF90-5FF8CE872F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43B0FC8-102E-5642-A5E7-C6493B99B2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sz="4400" dirty="0"/>
              <a:t>			Спасибо за внимание</a:t>
            </a:r>
          </a:p>
        </p:txBody>
      </p:sp>
    </p:spTree>
    <p:extLst>
      <p:ext uri="{BB962C8B-B14F-4D97-AF65-F5344CB8AC3E}">
        <p14:creationId xmlns:p14="http://schemas.microsoft.com/office/powerpoint/2010/main" val="28934978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E819060-D905-3141-8555-43FE615BB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Логика курса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7633F58-0FAB-FC43-8B22-A2D66F2EA7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Общее понимание принципов работы диалоговых систем</a:t>
            </a:r>
          </a:p>
          <a:p>
            <a:r>
              <a:rPr lang="ru-RU" dirty="0"/>
              <a:t>Построение диалоговой системы при помощи </a:t>
            </a:r>
            <a:r>
              <a:rPr lang="en" dirty="0" err="1"/>
              <a:t>SmartMarket</a:t>
            </a:r>
            <a:endParaRPr lang="ru-RU" dirty="0"/>
          </a:p>
          <a:p>
            <a:r>
              <a:rPr lang="ru-RU" dirty="0"/>
              <a:t>Методы анализа речевых сигналов </a:t>
            </a:r>
          </a:p>
          <a:p>
            <a:r>
              <a:rPr lang="ru-RU" dirty="0"/>
              <a:t>Распознавание речи</a:t>
            </a:r>
          </a:p>
          <a:p>
            <a:r>
              <a:rPr lang="ru-RU" dirty="0"/>
              <a:t>Синтез речи</a:t>
            </a:r>
          </a:p>
        </p:txBody>
      </p:sp>
    </p:spTree>
    <p:extLst>
      <p:ext uri="{BB962C8B-B14F-4D97-AF65-F5344CB8AC3E}">
        <p14:creationId xmlns:p14="http://schemas.microsoft.com/office/powerpoint/2010/main" val="26281235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A240A81-1090-F440-B008-050951595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ru-RU" dirty="0"/>
              <a:t>Технологии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E79FBDB-0F39-DC4F-87E0-50C560369B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Python3</a:t>
            </a:r>
          </a:p>
          <a:p>
            <a:r>
              <a:rPr lang="en-US" dirty="0" err="1"/>
              <a:t>Jupyter</a:t>
            </a:r>
            <a:r>
              <a:rPr lang="en-US" dirty="0"/>
              <a:t> Notebook</a:t>
            </a:r>
          </a:p>
          <a:p>
            <a:r>
              <a:rPr lang="en-US" dirty="0" err="1"/>
              <a:t>Pytorch</a:t>
            </a:r>
            <a:endParaRPr lang="en-US" dirty="0"/>
          </a:p>
          <a:p>
            <a:r>
              <a:rPr lang="en-US" dirty="0" err="1"/>
              <a:t>Colab</a:t>
            </a:r>
            <a:endParaRPr lang="en-US" dirty="0"/>
          </a:p>
          <a:p>
            <a:r>
              <a:rPr lang="en-US" dirty="0"/>
              <a:t>Audacity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59812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C5F57C-6F39-CC44-8135-C690E0C35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Неделя 1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D310101-6F7B-AC4E-ABFE-1DC4B72E9C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Обзор современных речевых технологий и задач, затронутых в дисциплине, орг. вопросы, технологии</a:t>
            </a:r>
          </a:p>
          <a:p>
            <a:pPr marL="0" indent="0">
              <a:buNone/>
            </a:pPr>
            <a:r>
              <a:rPr lang="ru-RU" dirty="0"/>
              <a:t>Практикум 1. </a:t>
            </a:r>
            <a:r>
              <a:rPr lang="en" dirty="0" err="1"/>
              <a:t>SmartSpeech</a:t>
            </a:r>
            <a:r>
              <a:rPr lang="en" dirty="0"/>
              <a:t> API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524751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A542598-5066-164E-9163-609629EB7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Неделя </a:t>
            </a:r>
            <a:r>
              <a:rPr lang="en-US" dirty="0"/>
              <a:t>2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1815F62-F6E5-0F4B-A30E-15F5751BF5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Введение в диалоговые системы. </a:t>
            </a:r>
          </a:p>
          <a:p>
            <a:pPr marL="0" indent="0">
              <a:buNone/>
            </a:pPr>
            <a:r>
              <a:rPr lang="ru-RU" dirty="0"/>
              <a:t>Способы исследования диалогов, архитектуры диалоговых систем</a:t>
            </a:r>
          </a:p>
          <a:p>
            <a:pPr marL="0" indent="0">
              <a:buNone/>
            </a:pPr>
            <a:r>
              <a:rPr lang="ru-RU" dirty="0"/>
              <a:t>Практикум 2.</a:t>
            </a:r>
            <a:r>
              <a:rPr lang="en-US" dirty="0"/>
              <a:t> </a:t>
            </a:r>
            <a:r>
              <a:rPr lang="ru-RU" dirty="0"/>
              <a:t>Навык диалогового ассистента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ru-RU" dirty="0"/>
              <a:t>ДЗ 1 Сделать навык для ассистента в </a:t>
            </a:r>
            <a:r>
              <a:rPr lang="en" dirty="0" err="1"/>
              <a:t>SmartMarket</a:t>
            </a:r>
            <a:r>
              <a:rPr lang="en" dirty="0"/>
              <a:t> </a:t>
            </a: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94555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C5D9EAD-5D01-1A4F-ABCF-C89F994B5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Неделя 3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830FB64-91BB-DF47-95E2-36A997C9BA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Введение в акустику, цифровой обработки сигналов, спектральный анализ. Принцип частотно-временной неопределенности.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Практикум 3. Построение спектрограммы и определение своих формант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54826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6AB6185-4A2E-FC4E-AA22-022317D13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Неделя 4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6A833B2-E8C8-4E4D-A4C2-937140945E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Алгоритмы улучшения звука: адаптивные цифровые фильтры, АЕС …</a:t>
            </a:r>
          </a:p>
          <a:p>
            <a:pPr marL="0" indent="0">
              <a:buNone/>
            </a:pPr>
            <a:r>
              <a:rPr lang="ru-RU" dirty="0"/>
              <a:t>Практикум 4. ЦОС, создание и применение фильтров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ДЗ 2 Реализовать алгоритм создания и применения фильтра</a:t>
            </a:r>
          </a:p>
        </p:txBody>
      </p:sp>
    </p:spTree>
    <p:extLst>
      <p:ext uri="{BB962C8B-B14F-4D97-AF65-F5344CB8AC3E}">
        <p14:creationId xmlns:p14="http://schemas.microsoft.com/office/powerpoint/2010/main" val="4055977028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1389</TotalTime>
  <Words>895</Words>
  <Application>Microsoft Macintosh PowerPoint</Application>
  <PresentationFormat>Широкоэкранный</PresentationFormat>
  <Paragraphs>161</Paragraphs>
  <Slides>31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31</vt:i4>
      </vt:variant>
    </vt:vector>
  </HeadingPairs>
  <TitlesOfParts>
    <vt:vector size="36" baseType="lpstr">
      <vt:lpstr>Arial</vt:lpstr>
      <vt:lpstr>Calibri</vt:lpstr>
      <vt:lpstr>Calibri Light</vt:lpstr>
      <vt:lpstr>System Font Regular</vt:lpstr>
      <vt:lpstr>Тема Office</vt:lpstr>
      <vt:lpstr>Курс «Речевые техологии»</vt:lpstr>
      <vt:lpstr>О себе</vt:lpstr>
      <vt:lpstr>Структура курса</vt:lpstr>
      <vt:lpstr>Логика курса</vt:lpstr>
      <vt:lpstr> Технологии</vt:lpstr>
      <vt:lpstr>Неделя 1</vt:lpstr>
      <vt:lpstr>Неделя 2</vt:lpstr>
      <vt:lpstr>Неделя 3</vt:lpstr>
      <vt:lpstr>Неделя 4</vt:lpstr>
      <vt:lpstr>Неделя 5</vt:lpstr>
      <vt:lpstr>Неделя 6</vt:lpstr>
      <vt:lpstr>Неделя 7</vt:lpstr>
      <vt:lpstr>Неделя 8</vt:lpstr>
      <vt:lpstr>Неделя 9</vt:lpstr>
      <vt:lpstr>Неделя 10</vt:lpstr>
      <vt:lpstr>Неделя 11-12</vt:lpstr>
      <vt:lpstr>Неделя 13-14</vt:lpstr>
      <vt:lpstr>Неделя 15</vt:lpstr>
      <vt:lpstr>Речевые технологии за рамками курса</vt:lpstr>
      <vt:lpstr>Презентация PowerPoint</vt:lpstr>
      <vt:lpstr>Презентация PowerPoint</vt:lpstr>
      <vt:lpstr>Распознавание речи</vt:lpstr>
      <vt:lpstr>SOTA для распознавания речи</vt:lpstr>
      <vt:lpstr>Задача распознавания речи</vt:lpstr>
      <vt:lpstr>Ошибка нормализатора в синтезе речи</vt:lpstr>
      <vt:lpstr>Диалоговые системы</vt:lpstr>
      <vt:lpstr>Не ориентированные на цель</vt:lpstr>
      <vt:lpstr>Целеориентированные диалоговые системы</vt:lpstr>
      <vt:lpstr>Презентация PowerPoint</vt:lpstr>
      <vt:lpstr>Анализ диалогов 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Речевые техологии</dc:title>
  <dc:creator>Microsoft Office User</dc:creator>
  <cp:lastModifiedBy>Microsoft Office User</cp:lastModifiedBy>
  <cp:revision>106</cp:revision>
  <dcterms:created xsi:type="dcterms:W3CDTF">2021-09-05T14:14:10Z</dcterms:created>
  <dcterms:modified xsi:type="dcterms:W3CDTF">2021-09-08T05:29:29Z</dcterms:modified>
</cp:coreProperties>
</file>